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62" r:id="rId2"/>
    <p:sldId id="352" r:id="rId3"/>
    <p:sldId id="353" r:id="rId4"/>
    <p:sldId id="354" r:id="rId5"/>
    <p:sldId id="406" r:id="rId6"/>
    <p:sldId id="407" r:id="rId7"/>
    <p:sldId id="408" r:id="rId8"/>
    <p:sldId id="409" r:id="rId9"/>
    <p:sldId id="355" r:id="rId10"/>
    <p:sldId id="410" r:id="rId11"/>
    <p:sldId id="356" r:id="rId12"/>
    <p:sldId id="357" r:id="rId13"/>
    <p:sldId id="358" r:id="rId14"/>
    <p:sldId id="411" r:id="rId15"/>
    <p:sldId id="413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412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3" autoAdjust="0"/>
    <p:restoredTop sz="94660"/>
  </p:normalViewPr>
  <p:slideViewPr>
    <p:cSldViewPr snapToGrid="0">
      <p:cViewPr>
        <p:scale>
          <a:sx n="80" d="100"/>
          <a:sy n="80" d="100"/>
        </p:scale>
        <p:origin x="2141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2020/11/23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25696" y="2491047"/>
            <a:ext cx="734060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jQuery</a:t>
            </a:r>
            <a:r>
              <a:rPr lang="zh-TW" altLang="en-US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：</a:t>
            </a:r>
            <a:r>
              <a:rPr lang="en-US" altLang="zh-TW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JavaScript </a:t>
            </a:r>
            <a:br>
              <a:rPr lang="en-US" altLang="zh-TW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</a:br>
            <a:r>
              <a:rPr lang="zh-TW" altLang="en-US" sz="54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必用的程式庫</a:t>
            </a:r>
            <a:endParaRPr lang="en-US" sz="54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49" y="4754373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</a:t>
            </a:r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endParaRPr lang="en-US" altLang="zh-TW" sz="3200" dirty="0">
              <a:solidFill>
                <a:schemeClr val="tx2"/>
              </a:solidFill>
            </a:endParaRPr>
          </a:p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ELEVEN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654CAC-0E9B-4540-92FC-AC8380C53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下載與安裝</a:t>
            </a:r>
            <a:r>
              <a:rPr lang="en-US" altLang="zh-TW" dirty="0"/>
              <a:t>jQuery</a:t>
            </a:r>
            <a:r>
              <a:rPr lang="zh-TW" altLang="en-US" dirty="0"/>
              <a:t>函數庫</a:t>
            </a:r>
            <a:r>
              <a:rPr lang="en-US" altLang="zh-TW" dirty="0"/>
              <a:t>-</a:t>
            </a:r>
            <a:r>
              <a:rPr lang="zh-TW" altLang="en-US" dirty="0"/>
              <a:t>下載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182BC5-CCC7-4996-891D-9AA3DA068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r>
              <a:rPr lang="zh-TW" altLang="en-US" dirty="0"/>
              <a:t>是副檔名為</a:t>
            </a:r>
            <a:r>
              <a:rPr lang="en-US" altLang="zh-TW" dirty="0"/>
              <a:t>.</a:t>
            </a:r>
            <a:r>
              <a:rPr lang="en-US" altLang="zh-TW" dirty="0" err="1"/>
              <a:t>js</a:t>
            </a:r>
            <a:r>
              <a:rPr lang="zh-TW" altLang="en-US" dirty="0"/>
              <a:t>的</a:t>
            </a:r>
            <a:r>
              <a:rPr lang="en-US" altLang="zh-TW" dirty="0"/>
              <a:t>JavaScript</a:t>
            </a:r>
            <a:r>
              <a:rPr lang="zh-TW" altLang="en-US" dirty="0"/>
              <a:t>程式檔案，我們可以在</a:t>
            </a:r>
            <a:r>
              <a:rPr lang="en-US" altLang="zh-TW" dirty="0"/>
              <a:t>jQuery</a:t>
            </a:r>
            <a:r>
              <a:rPr lang="zh-TW" altLang="en-US" dirty="0"/>
              <a:t>官方網站下載最新且穩定版本的</a:t>
            </a:r>
            <a:r>
              <a:rPr lang="en-US" altLang="zh-TW" dirty="0"/>
              <a:t>jQuery</a:t>
            </a:r>
            <a:r>
              <a:rPr lang="zh-TW" altLang="en-US" dirty="0"/>
              <a:t>程式檔案。其下載網址如下所示：</a:t>
            </a:r>
          </a:p>
          <a:p>
            <a:pPr marL="0" indent="0">
              <a:buNone/>
            </a:pPr>
            <a:r>
              <a:rPr lang="en-US" altLang="zh-TW" dirty="0"/>
              <a:t>jQuery</a:t>
            </a:r>
            <a:r>
              <a:rPr lang="zh-TW" altLang="en-US" dirty="0"/>
              <a:t>：</a:t>
            </a:r>
            <a:r>
              <a:rPr lang="en-US" altLang="zh-TW" dirty="0"/>
              <a:t>http://jquery.com/download/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25B3AE-96F9-450E-818C-7108B25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C40D70F-AF3A-4079-A07A-7FAF2700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31813"/>
            <a:ext cx="10857596" cy="22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196A36BA-F237-4EB1-8C92-D45BB406FD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jQuery 的版本</a:t>
            </a:r>
            <a:endParaRPr lang="zh-TW" altLang="en-US" sz="4400"/>
          </a:p>
        </p:txBody>
      </p:sp>
      <p:grpSp>
        <p:nvGrpSpPr>
          <p:cNvPr id="10244" name="Group 7">
            <a:extLst>
              <a:ext uri="{FF2B5EF4-FFF2-40B4-BE49-F238E27FC236}">
                <a16:creationId xmlns:a16="http://schemas.microsoft.com/office/drawing/2014/main" id="{B74E4065-55B4-440C-B7E6-416AFE47F59B}"/>
              </a:ext>
            </a:extLst>
          </p:cNvPr>
          <p:cNvGrpSpPr>
            <a:grpSpLocks/>
          </p:cNvGrpSpPr>
          <p:nvPr/>
        </p:nvGrpSpPr>
        <p:grpSpPr bwMode="auto">
          <a:xfrm>
            <a:off x="1952626" y="1484313"/>
            <a:ext cx="8247064" cy="4697412"/>
            <a:chOff x="295" y="935"/>
            <a:chExt cx="5170" cy="3312"/>
          </a:xfrm>
        </p:grpSpPr>
        <p:pic>
          <p:nvPicPr>
            <p:cNvPr id="10245" name="Picture 5">
              <a:extLst>
                <a:ext uri="{FF2B5EF4-FFF2-40B4-BE49-F238E27FC236}">
                  <a16:creationId xmlns:a16="http://schemas.microsoft.com/office/drawing/2014/main" id="{7BF5A87E-7535-419B-AEC4-7BEBF83ED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935"/>
              <a:ext cx="5170" cy="3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72B7A239-EA11-4A75-9289-9CBC8F5B4A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3022"/>
              <a:ext cx="4762" cy="1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78597F-4BF5-449C-9132-F6D3DBAB6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6BF79876-7539-4AE8-8EDA-CA6925A3DC4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jQuery 的版本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6F14B94-1CFB-4A33-9BE2-04253BBD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7">
            <a:extLst>
              <a:ext uri="{FF2B5EF4-FFF2-40B4-BE49-F238E27FC236}">
                <a16:creationId xmlns:a16="http://schemas.microsoft.com/office/drawing/2014/main" id="{15B7D10F-53CF-4EE2-BB02-5C9BD976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484314"/>
            <a:ext cx="7993063" cy="522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E9A995-46E7-4856-B3C4-5B734929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2DE1D59B-6235-4DDD-A699-656269151F2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11-2 </a:t>
            </a:r>
            <a:r>
              <a:rPr lang="en-US" altLang="en-US" sz="4400" dirty="0"/>
              <a:t>jQuery </a:t>
            </a:r>
            <a:r>
              <a:rPr lang="zh-TW" altLang="en-US" sz="4400" dirty="0"/>
              <a:t>基本用法</a:t>
            </a:r>
          </a:p>
        </p:txBody>
      </p:sp>
      <p:sp>
        <p:nvSpPr>
          <p:cNvPr id="12291" name="內容版面配置區 2">
            <a:extLst>
              <a:ext uri="{FF2B5EF4-FFF2-40B4-BE49-F238E27FC236}">
                <a16:creationId xmlns:a16="http://schemas.microsoft.com/office/drawing/2014/main" id="{C22E573E-0405-4CF0-90F7-A5F03DCD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 dirty="0"/>
              <a:t>以 </a:t>
            </a:r>
            <a:r>
              <a:rPr lang="en-US" altLang="zh-TW" dirty="0"/>
              <a:t>CSS </a:t>
            </a:r>
            <a:r>
              <a:rPr lang="zh-TW" altLang="en-US" dirty="0"/>
              <a:t>選擇器取得元素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 dirty="0"/>
              <a:t>元素選擇器 </a:t>
            </a:r>
            <a:r>
              <a:rPr lang="en-US" altLang="zh-TW" dirty="0"/>
              <a:t>$(“h3”)</a:t>
            </a:r>
            <a:r>
              <a:rPr lang="zh-TW" altLang="en-US" dirty="0"/>
              <a:t>：取得 </a:t>
            </a:r>
            <a:r>
              <a:rPr lang="en-US" altLang="zh-TW" dirty="0"/>
              <a:t>h3 </a:t>
            </a:r>
            <a:r>
              <a:rPr lang="zh-TW" altLang="en-US" dirty="0"/>
              <a:t>元素。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 dirty="0"/>
              <a:t>ID </a:t>
            </a:r>
            <a:r>
              <a:rPr lang="zh-TW" altLang="en-US" dirty="0"/>
              <a:t>選擇器 </a:t>
            </a:r>
            <a:r>
              <a:rPr lang="en-US" altLang="zh-TW" dirty="0"/>
              <a:t>$(“#booklist”)</a:t>
            </a:r>
            <a:r>
              <a:rPr lang="zh-TW" altLang="en-US" dirty="0"/>
              <a:t>：取得 </a:t>
            </a:r>
            <a:r>
              <a:rPr lang="en-US" altLang="zh-TW" dirty="0"/>
              <a:t>id=“booklist” </a:t>
            </a:r>
            <a:r>
              <a:rPr lang="zh-TW" altLang="en-US" dirty="0"/>
              <a:t>的元素。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 dirty="0"/>
              <a:t>類別選擇器 </a:t>
            </a:r>
            <a:r>
              <a:rPr lang="en-US" altLang="zh-TW" dirty="0"/>
              <a:t>$(“.</a:t>
            </a:r>
            <a:r>
              <a:rPr lang="en-US" altLang="zh-TW" dirty="0" err="1"/>
              <a:t>db</a:t>
            </a:r>
            <a:r>
              <a:rPr lang="en-US" altLang="zh-TW" dirty="0"/>
              <a:t>”)</a:t>
            </a:r>
            <a:r>
              <a:rPr lang="zh-TW" altLang="en-US" dirty="0"/>
              <a:t>：取得 </a:t>
            </a:r>
            <a:r>
              <a:rPr lang="en-US" altLang="zh-TW" dirty="0"/>
              <a:t>class=“</a:t>
            </a:r>
            <a:r>
              <a:rPr lang="en-US" altLang="zh-TW" dirty="0" err="1"/>
              <a:t>db</a:t>
            </a:r>
            <a:r>
              <a:rPr lang="en-US" altLang="zh-TW" dirty="0"/>
              <a:t>” </a:t>
            </a:r>
            <a:r>
              <a:rPr lang="zh-TW" altLang="en-US" dirty="0"/>
              <a:t>的元素。</a:t>
            </a:r>
          </a:p>
          <a:p>
            <a:pPr lvl="1" eaLnBrk="1" hangingPunct="1">
              <a:buClr>
                <a:srgbClr val="00B0F0"/>
              </a:buClr>
            </a:pPr>
            <a:r>
              <a:rPr lang="zh-TW" altLang="en-US" dirty="0"/>
              <a:t>組合選擇器 </a:t>
            </a:r>
            <a:r>
              <a:rPr lang="en-US" altLang="zh-TW" dirty="0"/>
              <a:t>$(“ul li”)</a:t>
            </a:r>
            <a:r>
              <a:rPr lang="zh-TW" altLang="en-US" dirty="0"/>
              <a:t>：取得 </a:t>
            </a:r>
            <a:r>
              <a:rPr lang="en-US" altLang="zh-TW" dirty="0"/>
              <a:t>ul </a:t>
            </a:r>
            <a:r>
              <a:rPr lang="zh-TW" altLang="en-US" dirty="0"/>
              <a:t>之下的 </a:t>
            </a:r>
            <a:r>
              <a:rPr lang="en-US" altLang="zh-TW" dirty="0"/>
              <a:t>li </a:t>
            </a:r>
            <a:r>
              <a:rPr lang="zh-TW" altLang="en-US" dirty="0"/>
              <a:t>子元素。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 dirty="0"/>
              <a:t>jQuery </a:t>
            </a:r>
            <a:r>
              <a:rPr lang="zh-TW" altLang="en-US" dirty="0"/>
              <a:t>擴充選擇器：除了使用 </a:t>
            </a:r>
            <a:r>
              <a:rPr lang="en-US" altLang="zh-TW" dirty="0"/>
              <a:t>CSS </a:t>
            </a:r>
            <a:r>
              <a:rPr lang="zh-TW" altLang="en-US" dirty="0"/>
              <a:t>的選擇器語法外</a:t>
            </a:r>
            <a:r>
              <a:rPr lang="en-US" altLang="zh-TW" dirty="0"/>
              <a:t>, jQuery </a:t>
            </a:r>
            <a:r>
              <a:rPr lang="zh-TW" altLang="en-US" dirty="0"/>
              <a:t>也另外定義一些特殊的選擇器語法。</a:t>
            </a:r>
            <a:r>
              <a:rPr lang="en-US" altLang="zh-TW" dirty="0"/>
              <a:t>Ex: $(“:header”)</a:t>
            </a:r>
            <a:endParaRPr lang="zh-TW" altLang="en-US" dirty="0"/>
          </a:p>
        </p:txBody>
      </p:sp>
      <p:pic>
        <p:nvPicPr>
          <p:cNvPr id="12292" name="Picture 8">
            <a:extLst>
              <a:ext uri="{FF2B5EF4-FFF2-40B4-BE49-F238E27FC236}">
                <a16:creationId xmlns:a16="http://schemas.microsoft.com/office/drawing/2014/main" id="{D1A1E7E6-2697-44CD-B489-2659F53A9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938" y="4692651"/>
            <a:ext cx="43053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6279E8-22F6-43B0-AFC1-39870EBC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2FE978-73ED-484C-9167-CF0182C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基本語法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87ADCC-0C7E-4EB9-AD32-3283FA10D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$(</a:t>
            </a:r>
            <a:r>
              <a:rPr lang="zh-TW" altLang="en-US" dirty="0">
                <a:solidFill>
                  <a:schemeClr val="tx1"/>
                </a:solidFill>
                <a:ea typeface="新細明體" panose="02020500000000000000" pitchFamily="18" charset="-120"/>
              </a:rPr>
              <a:t>選擇器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).method(</a:t>
            </a:r>
            <a:r>
              <a:rPr lang="zh-TW" altLang="en-US" dirty="0">
                <a:solidFill>
                  <a:schemeClr val="tx1"/>
                </a:solidFill>
                <a:ea typeface="新細明體" panose="02020500000000000000" pitchFamily="18" charset="-120"/>
              </a:rPr>
              <a:t>參數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);</a:t>
            </a:r>
          </a:p>
          <a:p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  <a:p>
            <a:pPr marL="0" indent="0">
              <a:buNone/>
            </a:pPr>
            <a:r>
              <a:rPr lang="en-US" altLang="zh-TW" dirty="0"/>
              <a:t>Ex: $('#list').</a:t>
            </a:r>
            <a:r>
              <a:rPr lang="en-US" altLang="zh-TW" dirty="0" err="1"/>
              <a:t>addClass</a:t>
            </a:r>
            <a:r>
              <a:rPr lang="en-US" altLang="zh-TW" dirty="0"/>
              <a:t>('red');</a:t>
            </a:r>
          </a:p>
          <a:p>
            <a:r>
              <a:rPr lang="en-US" altLang="zh-TW" dirty="0"/>
              <a:t>'#list'</a:t>
            </a:r>
            <a:r>
              <a:rPr lang="zh-TW" altLang="en-US" dirty="0"/>
              <a:t>是選擇器字串，需要使用單引號或雙引號括起，</a:t>
            </a:r>
            <a:r>
              <a:rPr lang="en-US" altLang="zh-TW" dirty="0"/>
              <a:t>$('#list')</a:t>
            </a:r>
            <a:r>
              <a:rPr lang="zh-TW" altLang="en-US" dirty="0"/>
              <a:t> 可以取得</a:t>
            </a:r>
            <a:r>
              <a:rPr lang="en-US" altLang="zh-TW" dirty="0"/>
              <a:t>class</a:t>
            </a:r>
            <a:r>
              <a:rPr lang="zh-TW" altLang="en-US" dirty="0"/>
              <a:t>屬性值</a:t>
            </a:r>
            <a:r>
              <a:rPr lang="en-US" altLang="zh-TW" dirty="0"/>
              <a:t>list</a:t>
            </a:r>
            <a:r>
              <a:rPr lang="zh-TW" altLang="en-US" dirty="0"/>
              <a:t>的</a:t>
            </a:r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r>
              <a:rPr lang="zh-TW" altLang="en-US" dirty="0"/>
              <a:t>元素，然後呼叫</a:t>
            </a:r>
            <a:r>
              <a:rPr lang="en-US" altLang="zh-TW" dirty="0" err="1"/>
              <a:t>addClass</a:t>
            </a:r>
            <a:r>
              <a:rPr lang="en-US" altLang="zh-TW" dirty="0"/>
              <a:t>()</a:t>
            </a:r>
            <a:r>
              <a:rPr lang="zh-TW" altLang="en-US" dirty="0"/>
              <a:t>方法在此元素套用樣式類別，參數是樣式類別</a:t>
            </a:r>
            <a:r>
              <a:rPr lang="en-US" altLang="zh-TW" dirty="0"/>
              <a:t>red</a:t>
            </a:r>
            <a:r>
              <a:rPr lang="zh-TW" altLang="en-US" dirty="0"/>
              <a:t>。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37B35C-5AE8-4F43-B34A-0D0F59C35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51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4629CF-3A2E-4C47-A1F6-A4527DE6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同時選擇多種不同類型的元素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1D8542-D1D7-4060-BC5D-042112550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如果需要同時選擇多種不同類型的元素，我們可以同時使用標籤名稱、</a:t>
            </a:r>
            <a:r>
              <a:rPr lang="en-US" altLang="zh-TW" dirty="0"/>
              <a:t>id</a:t>
            </a:r>
            <a:r>
              <a:rPr lang="zh-TW" altLang="en-US" dirty="0"/>
              <a:t>屬性、</a:t>
            </a:r>
            <a:r>
              <a:rPr lang="en-US" altLang="zh-TW" dirty="0"/>
              <a:t>class</a:t>
            </a:r>
            <a:r>
              <a:rPr lang="zh-TW" altLang="en-US" dirty="0"/>
              <a:t>屬性等多個不同的選擇器，如下所示：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$('.item-3, .item-5, #book6, p').</a:t>
            </a:r>
            <a:r>
              <a:rPr lang="en-US" altLang="zh-TW" dirty="0" err="1"/>
              <a:t>addClass</a:t>
            </a:r>
            <a:r>
              <a:rPr lang="en-US" altLang="zh-TW" dirty="0"/>
              <a:t>('blue’);</a:t>
            </a:r>
          </a:p>
          <a:p>
            <a:endParaRPr lang="en-US" altLang="zh-TW" dirty="0"/>
          </a:p>
          <a:p>
            <a:r>
              <a:rPr lang="zh-TW" altLang="en-US" dirty="0"/>
              <a:t>程式碼使用多種選擇器，只需使用「</a:t>
            </a:r>
            <a:r>
              <a:rPr lang="en-US" altLang="zh-TW" dirty="0"/>
              <a:t>,</a:t>
            </a:r>
            <a:r>
              <a:rPr lang="zh-TW" altLang="en-US" dirty="0"/>
              <a:t>」逗號分隔就可以選擇多種不同種類的元素。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478950-E29E-4AED-826D-7A8983FC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989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01B2EE39-6A56-46BF-AFD1-F9CCE4C2B5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49B74A0-1747-4AF7-81E6-5567A2D27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13316" name="Group 7">
            <a:extLst>
              <a:ext uri="{FF2B5EF4-FFF2-40B4-BE49-F238E27FC236}">
                <a16:creationId xmlns:a16="http://schemas.microsoft.com/office/drawing/2014/main" id="{6C6DD369-1148-4E3C-A22A-D919BF7BBFBF}"/>
              </a:ext>
            </a:extLst>
          </p:cNvPr>
          <p:cNvGrpSpPr>
            <a:grpSpLocks/>
          </p:cNvGrpSpPr>
          <p:nvPr/>
        </p:nvGrpSpPr>
        <p:grpSpPr bwMode="auto">
          <a:xfrm>
            <a:off x="3441701" y="2259012"/>
            <a:ext cx="4773613" cy="3179763"/>
            <a:chOff x="1292" y="1298"/>
            <a:chExt cx="3007" cy="2003"/>
          </a:xfrm>
        </p:grpSpPr>
        <p:pic>
          <p:nvPicPr>
            <p:cNvPr id="13317" name="Picture 5">
              <a:extLst>
                <a:ext uri="{FF2B5EF4-FFF2-40B4-BE49-F238E27FC236}">
                  <a16:creationId xmlns:a16="http://schemas.microsoft.com/office/drawing/2014/main" id="{3693DC28-2B8B-4C53-A107-7BC37FE037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1298"/>
              <a:ext cx="2910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8" name="Picture 6">
              <a:extLst>
                <a:ext uri="{FF2B5EF4-FFF2-40B4-BE49-F238E27FC236}">
                  <a16:creationId xmlns:a16="http://schemas.microsoft.com/office/drawing/2014/main" id="{6DB5F2ED-C8A2-4B21-A036-F9B294F84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" y="2341"/>
              <a:ext cx="2916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FB4AB2-BB99-41DB-B5A2-739F2DDB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CC69C2E0-3C0B-403D-9DB7-96C31F17F7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4339" name="內容版面配置區 2">
            <a:extLst>
              <a:ext uri="{FF2B5EF4-FFF2-40B4-BE49-F238E27FC236}">
                <a16:creationId xmlns:a16="http://schemas.microsoft.com/office/drawing/2014/main" id="{8962F38B-9E91-466D-A420-082019614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text()</a:t>
            </a:r>
            <a:r>
              <a:rPr lang="zh-TW" altLang="en-US"/>
              <a:t>：不加參數時</a:t>
            </a:r>
            <a:r>
              <a:rPr lang="en-US" altLang="zh-TW"/>
              <a:t>,  </a:t>
            </a:r>
            <a:r>
              <a:rPr lang="zh-TW" altLang="en-US"/>
              <a:t>可取得元素內的文字。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val()</a:t>
            </a:r>
            <a:r>
              <a:rPr lang="zh-TW" altLang="en-US"/>
              <a:t>：不加參數時</a:t>
            </a:r>
            <a:r>
              <a:rPr lang="en-US" altLang="zh-TW"/>
              <a:t>,  </a:t>
            </a:r>
            <a:r>
              <a:rPr lang="zh-TW" altLang="en-US"/>
              <a:t>可取得指定的  </a:t>
            </a:r>
            <a:r>
              <a:rPr lang="en-US" altLang="zh-TW"/>
              <a:t>input  </a:t>
            </a:r>
            <a:r>
              <a:rPr lang="zh-TW" altLang="en-US"/>
              <a:t>欄位值。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attr(‘</a:t>
            </a:r>
            <a:r>
              <a:rPr lang="zh-TW" altLang="en-US"/>
              <a:t>屬性名稱</a:t>
            </a:r>
            <a:r>
              <a:rPr lang="en-US" altLang="zh-TW"/>
              <a:t>’)</a:t>
            </a:r>
            <a:r>
              <a:rPr lang="zh-TW" altLang="en-US"/>
              <a:t>：查詢或設定元素的屬性值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$('&lt;</a:t>
            </a:r>
            <a:r>
              <a:rPr lang="zh-TW" altLang="en-US"/>
              <a:t>元素名</a:t>
            </a:r>
            <a:r>
              <a:rPr lang="en-US" altLang="zh-TW"/>
              <a:t>&gt;&lt;/</a:t>
            </a:r>
            <a:r>
              <a:rPr lang="zh-TW" altLang="en-US"/>
              <a:t>元素名</a:t>
            </a:r>
            <a:r>
              <a:rPr lang="en-US" altLang="zh-TW"/>
              <a:t>&gt;')</a:t>
            </a:r>
            <a:r>
              <a:rPr lang="zh-TW" altLang="en-US"/>
              <a:t>：建立新元素物件。</a:t>
            </a:r>
          </a:p>
        </p:txBody>
      </p:sp>
      <p:grpSp>
        <p:nvGrpSpPr>
          <p:cNvPr id="14340" name="Group 9">
            <a:extLst>
              <a:ext uri="{FF2B5EF4-FFF2-40B4-BE49-F238E27FC236}">
                <a16:creationId xmlns:a16="http://schemas.microsoft.com/office/drawing/2014/main" id="{BCF4BA92-83CE-4FCF-AB5D-34E06862981C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4005264"/>
            <a:ext cx="8191500" cy="2617787"/>
            <a:chOff x="295" y="2523"/>
            <a:chExt cx="5160" cy="1649"/>
          </a:xfrm>
        </p:grpSpPr>
        <p:pic>
          <p:nvPicPr>
            <p:cNvPr id="14341" name="Picture 7">
              <a:extLst>
                <a:ext uri="{FF2B5EF4-FFF2-40B4-BE49-F238E27FC236}">
                  <a16:creationId xmlns:a16="http://schemas.microsoft.com/office/drawing/2014/main" id="{F61F652E-F459-4ECF-A73F-2097F0F3E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523"/>
              <a:ext cx="5160" cy="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2" name="Picture 8">
              <a:extLst>
                <a:ext uri="{FF2B5EF4-FFF2-40B4-BE49-F238E27FC236}">
                  <a16:creationId xmlns:a16="http://schemas.microsoft.com/office/drawing/2014/main" id="{0B2C0A2D-D67B-4F3E-9224-F9833BD79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3158"/>
              <a:ext cx="4728" cy="10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12F9E16-2053-4140-86BF-FA495824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DA4C9287-892B-459A-B148-CF48E1A44B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5363" name="內容版面配置區 2">
            <a:extLst>
              <a:ext uri="{FF2B5EF4-FFF2-40B4-BE49-F238E27FC236}">
                <a16:creationId xmlns:a16="http://schemas.microsoft.com/office/drawing/2014/main" id="{A206B798-3299-49CC-AE09-4AEC076CE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append()</a:t>
            </a:r>
            <a:r>
              <a:rPr lang="zh-TW" altLang="en-US"/>
              <a:t>：加入新的子元素</a:t>
            </a:r>
            <a:r>
              <a:rPr lang="en-US" altLang="zh-TW"/>
              <a:t>,  </a:t>
            </a:r>
            <a:r>
              <a:rPr lang="zh-TW" altLang="en-US"/>
              <a:t>並加在現有子元素之後。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15364" name="Picture 7">
            <a:extLst>
              <a:ext uri="{FF2B5EF4-FFF2-40B4-BE49-F238E27FC236}">
                <a16:creationId xmlns:a16="http://schemas.microsoft.com/office/drawing/2014/main" id="{BA2076C1-063D-4812-BD2D-26EE949C6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9" y="2752726"/>
            <a:ext cx="8810625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FC4E81-38A4-41A9-AA23-12C463193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DB3510E9-48C3-4C3F-9EEF-A19E2149C8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50A1BACF-B799-473A-BA8D-B49853DA9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prepend()：加入新的子元</a:t>
            </a:r>
            <a:r>
              <a:rPr lang="zh-TW" altLang="en-US"/>
              <a:t>素</a:t>
            </a:r>
            <a:r>
              <a:rPr lang="en-US" altLang="zh-TW"/>
              <a:t>,  </a:t>
            </a:r>
            <a:r>
              <a:rPr lang="zh-TW" altLang="en-US"/>
              <a:t>用法同上</a:t>
            </a:r>
            <a:r>
              <a:rPr lang="en-US" altLang="zh-TW"/>
              <a:t>,  </a:t>
            </a:r>
            <a:r>
              <a:rPr lang="zh-TW" altLang="en-US"/>
              <a:t>但新的子元素是加在原有子元素之前。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after()</a:t>
            </a:r>
            <a:r>
              <a:rPr lang="zh-TW" altLang="en-US"/>
              <a:t>：在指定元素後加入新的相鄰元素 </a:t>
            </a:r>
            <a:r>
              <a:rPr lang="en-US" altLang="zh-TW"/>
              <a:t>(</a:t>
            </a:r>
            <a:r>
              <a:rPr lang="zh-TW" altLang="en-US"/>
              <a:t>同層的元素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before()</a:t>
            </a:r>
            <a:r>
              <a:rPr lang="zh-TW" altLang="en-US"/>
              <a:t>：在指定元素前加入新的相鄰元素 </a:t>
            </a:r>
            <a:r>
              <a:rPr lang="en-US" altLang="zh-TW"/>
              <a:t>(</a:t>
            </a:r>
            <a:r>
              <a:rPr lang="zh-TW" altLang="en-US"/>
              <a:t>同層的元素</a:t>
            </a:r>
            <a:r>
              <a:rPr lang="en-US" altLang="zh-TW"/>
              <a:t>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23026AE2-D5BA-489F-953F-86C81A3F0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636839"/>
            <a:ext cx="4572000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D0520C-47E9-442B-8AE6-4CC3F6C99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01E99590-8A9D-4C36-A413-9308A1638A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11-1 </a:t>
            </a:r>
            <a:r>
              <a:rPr lang="en-US" altLang="en-US" sz="4400"/>
              <a:t>jQuery 簡介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7563C1-CD71-403A-AF98-52CA95780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8">
            <a:extLst>
              <a:ext uri="{FF2B5EF4-FFF2-40B4-BE49-F238E27FC236}">
                <a16:creationId xmlns:a16="http://schemas.microsoft.com/office/drawing/2014/main" id="{461919D2-79BB-47DF-BA51-EB6209F39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9" y="1647825"/>
            <a:ext cx="587692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BAA77C-987F-44C3-8DAB-B5CF9196B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7D598C68-5D75-4836-8C5B-FFE05F58D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5D70B93D-2721-43C5-B644-8F982500C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wrap()：在目前元素外層加上一層父元素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remove()</a:t>
            </a:r>
            <a:r>
              <a:rPr lang="zh-TW" altLang="en-US"/>
              <a:t>：移除指定的元素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5A01A624-C4B8-4675-88CF-970522FB9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2232025"/>
            <a:ext cx="78676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6">
            <a:extLst>
              <a:ext uri="{FF2B5EF4-FFF2-40B4-BE49-F238E27FC236}">
                <a16:creationId xmlns:a16="http://schemas.microsoft.com/office/drawing/2014/main" id="{C59DC4E5-2121-4E03-86AB-4ABB80A50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5734050"/>
            <a:ext cx="78676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1DF4687-806E-4CC3-9188-433A747F4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A4604807-186D-4386-BCD6-7C1306B622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62C35767-2D0A-4A06-AB26-507ECCE75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18436" name="Picture 6">
            <a:extLst>
              <a:ext uri="{FF2B5EF4-FFF2-40B4-BE49-F238E27FC236}">
                <a16:creationId xmlns:a16="http://schemas.microsoft.com/office/drawing/2014/main" id="{8B58CC66-FCD2-4A9D-B77C-C4108DE6C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773239"/>
            <a:ext cx="844867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3C0465-0B5B-4918-B68E-082184FE0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A21D5434-D2D4-4C57-96DF-41917D826C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577FE936-49D8-43B9-B0E3-A34C5768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077D335C-CEFF-4F0E-86F5-30F7C3FBD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1681164"/>
            <a:ext cx="8791575" cy="349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A768C63-7BEB-4A3F-B202-2A2F59206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DB7081CC-58D0-48A5-81EE-DE09659359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 </a:t>
            </a:r>
            <a:r>
              <a:rPr lang="en-US" altLang="zh-TW" sz="4400"/>
              <a:t>jQuery </a:t>
            </a:r>
            <a:r>
              <a:rPr lang="zh-TW" altLang="en-US" sz="4400"/>
              <a:t>變更網頁內容</a:t>
            </a:r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3514A2BD-533B-41CB-8E2E-5B17728EF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DE939ED2-7C9C-4E1F-AD64-6F1CB55A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4" y="2500314"/>
            <a:ext cx="84105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96CDF47-37E5-4191-A4C6-11BD6B15A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834FB5B8-A5D2-485E-85CB-ED0BC302B5F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jQuery </a:t>
            </a:r>
            <a:r>
              <a:rPr lang="zh-TW" altLang="en-US" sz="4400"/>
              <a:t>物件與 </a:t>
            </a:r>
            <a:r>
              <a:rPr lang="en-US" altLang="zh-TW" sz="4400"/>
              <a:t>DOM </a:t>
            </a:r>
            <a:r>
              <a:rPr lang="zh-TW" altLang="en-US" sz="4400"/>
              <a:t>物件內容</a:t>
            </a:r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43A73D1A-449A-40DA-9AA7-4E2A9829F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21508" name="Group 7">
            <a:extLst>
              <a:ext uri="{FF2B5EF4-FFF2-40B4-BE49-F238E27FC236}">
                <a16:creationId xmlns:a16="http://schemas.microsoft.com/office/drawing/2014/main" id="{F0A5FB2E-2BC5-4195-AC47-7161B54E40B2}"/>
              </a:ext>
            </a:extLst>
          </p:cNvPr>
          <p:cNvGrpSpPr>
            <a:grpSpLocks/>
          </p:cNvGrpSpPr>
          <p:nvPr/>
        </p:nvGrpSpPr>
        <p:grpSpPr bwMode="auto">
          <a:xfrm>
            <a:off x="2279651" y="2205038"/>
            <a:ext cx="7572375" cy="2684462"/>
            <a:chOff x="476" y="1389"/>
            <a:chExt cx="4770" cy="1691"/>
          </a:xfrm>
        </p:grpSpPr>
        <p:pic>
          <p:nvPicPr>
            <p:cNvPr id="21509" name="Picture 5">
              <a:extLst>
                <a:ext uri="{FF2B5EF4-FFF2-40B4-BE49-F238E27FC236}">
                  <a16:creationId xmlns:a16="http://schemas.microsoft.com/office/drawing/2014/main" id="{F7B6908E-6D38-41C6-860A-F21C45D0B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389"/>
              <a:ext cx="4770" cy="10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510" name="Picture 6">
              <a:extLst>
                <a:ext uri="{FF2B5EF4-FFF2-40B4-BE49-F238E27FC236}">
                  <a16:creationId xmlns:a16="http://schemas.microsoft.com/office/drawing/2014/main" id="{7253E662-0492-4F70-82FA-3974BB342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840"/>
              <a:ext cx="4596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6EDE41-5BAC-4B67-907C-D0382682E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FB44B-22BD-4A24-A00E-489F671A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程式結構</a:t>
            </a:r>
            <a:r>
              <a:rPr lang="en-US" altLang="zh-TW" dirty="0"/>
              <a:t>-</a:t>
            </a:r>
            <a:r>
              <a:rPr lang="zh-TW" altLang="en-US" dirty="0"/>
              <a:t>串聯（</a:t>
            </a:r>
            <a:r>
              <a:rPr lang="en-US" altLang="zh-TW" dirty="0"/>
              <a:t>Chaining</a:t>
            </a:r>
            <a:r>
              <a:rPr lang="zh-TW" altLang="en-US" dirty="0"/>
              <a:t>）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6B1B49-BF5F-410E-9FFF-F5122013B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</a:t>
            </a:r>
            <a:r>
              <a:rPr lang="en-US" altLang="zh-TW" dirty="0"/>
              <a:t>jQuery</a:t>
            </a:r>
            <a:r>
              <a:rPr lang="zh-TW" altLang="en-US" dirty="0"/>
              <a:t>方法的傳回值是</a:t>
            </a:r>
            <a:r>
              <a:rPr lang="en-US" altLang="zh-TW" dirty="0"/>
              <a:t>jQuery</a:t>
            </a:r>
            <a:r>
              <a:rPr lang="zh-TW" altLang="en-US" dirty="0"/>
              <a:t>物件本身，所以可以使用串聯（</a:t>
            </a:r>
            <a:r>
              <a:rPr lang="en-US" altLang="zh-TW" dirty="0"/>
              <a:t>Chaining</a:t>
            </a:r>
            <a:r>
              <a:rPr lang="zh-TW" altLang="en-US" dirty="0"/>
              <a:t>）來依序呼叫多個方法，如下所示：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$('#list </a:t>
            </a:r>
            <a:r>
              <a:rPr lang="en-US" altLang="zh-TW" dirty="0" err="1"/>
              <a:t>li:last</a:t>
            </a:r>
            <a:r>
              <a:rPr lang="en-US" altLang="zh-TW" dirty="0"/>
              <a:t>').</a:t>
            </a:r>
            <a:r>
              <a:rPr lang="en-US" altLang="zh-TW" dirty="0" err="1"/>
              <a:t>addClass</a:t>
            </a:r>
            <a:r>
              <a:rPr lang="en-US" altLang="zh-TW" dirty="0"/>
              <a:t>('blue').</a:t>
            </a:r>
            <a:r>
              <a:rPr lang="en-US" altLang="zh-TW" dirty="0" err="1"/>
              <a:t>prev</a:t>
            </a:r>
            <a:r>
              <a:rPr lang="en-US" altLang="zh-TW" dirty="0"/>
              <a:t>().</a:t>
            </a:r>
            <a:r>
              <a:rPr lang="en-US" altLang="zh-TW" dirty="0" err="1"/>
              <a:t>removeClass</a:t>
            </a:r>
            <a:r>
              <a:rPr lang="en-US" altLang="zh-TW" dirty="0"/>
              <a:t>('red’);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程式碼依序呼叫</a:t>
            </a:r>
            <a:r>
              <a:rPr lang="en-US" altLang="zh-TW" dirty="0" err="1"/>
              <a:t>addClass</a:t>
            </a:r>
            <a:r>
              <a:rPr lang="en-US" altLang="zh-TW" dirty="0"/>
              <a:t>()</a:t>
            </a:r>
            <a:r>
              <a:rPr lang="zh-TW" altLang="en-US" dirty="0"/>
              <a:t>、</a:t>
            </a:r>
            <a:r>
              <a:rPr lang="en-US" altLang="zh-TW" dirty="0" err="1"/>
              <a:t>prev</a:t>
            </a:r>
            <a:r>
              <a:rPr lang="en-US" altLang="zh-TW" dirty="0"/>
              <a:t>()</a:t>
            </a:r>
            <a:r>
              <a:rPr lang="zh-TW" altLang="en-US" dirty="0"/>
              <a:t>和</a:t>
            </a:r>
            <a:r>
              <a:rPr lang="en-US" altLang="zh-TW" dirty="0" err="1"/>
              <a:t>removeClass</a:t>
            </a:r>
            <a:r>
              <a:rPr lang="en-US" altLang="zh-TW" dirty="0"/>
              <a:t>()</a:t>
            </a:r>
            <a:r>
              <a:rPr lang="zh-TW" altLang="en-US" dirty="0"/>
              <a:t>共</a:t>
            </a:r>
            <a:r>
              <a:rPr lang="en-US" altLang="zh-TW" dirty="0"/>
              <a:t>3</a:t>
            </a:r>
            <a:r>
              <a:rPr lang="zh-TW" altLang="en-US" dirty="0"/>
              <a:t>個方法，如同一串項鍊，稱為串聯。透過串聯，只需一行</a:t>
            </a:r>
            <a:r>
              <a:rPr lang="en-US" altLang="zh-TW" dirty="0"/>
              <a:t>jQuery</a:t>
            </a:r>
            <a:r>
              <a:rPr lang="zh-TW" altLang="en-US" dirty="0"/>
              <a:t>程式碼就可以依序套用樣式、走訪</a:t>
            </a:r>
            <a:r>
              <a:rPr lang="en-US" altLang="zh-TW" dirty="0"/>
              <a:t>DOM</a:t>
            </a:r>
            <a:r>
              <a:rPr lang="zh-TW" altLang="en-US" dirty="0"/>
              <a:t>節點和移除樣式。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15F51A-1541-481F-AE40-6AAEEF753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8925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CAE92A1F-D426-4503-BCFD-F697A17609D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變更 CSS 樣式</a:t>
            </a:r>
            <a:endParaRPr lang="zh-TW" altLang="en-US" sz="4400"/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234A5B82-AD1D-40FC-B9A8-AD1209DD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css()</a:t>
            </a:r>
            <a:r>
              <a:rPr lang="zh-TW" altLang="en-US"/>
              <a:t>：可用以查詢或設定樣式屬性。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width()</a:t>
            </a:r>
            <a:r>
              <a:rPr lang="zh-TW" altLang="en-US"/>
              <a:t>：查詢或設定元件區塊  </a:t>
            </a:r>
            <a:r>
              <a:rPr lang="en-US" altLang="zh-TW"/>
              <a:t>(</a:t>
            </a:r>
            <a:r>
              <a:rPr lang="zh-TW" altLang="en-US"/>
              <a:t>不含  </a:t>
            </a:r>
            <a:r>
              <a:rPr lang="en-US" altLang="zh-TW"/>
              <a:t>padding,  border)  </a:t>
            </a:r>
            <a:r>
              <a:rPr lang="zh-TW" altLang="en-US"/>
              <a:t>寬度值  </a:t>
            </a:r>
            <a:r>
              <a:rPr lang="en-US" altLang="zh-TW"/>
              <a:t>(</a:t>
            </a:r>
            <a:r>
              <a:rPr lang="zh-TW" altLang="en-US"/>
              <a:t>單位為</a:t>
            </a:r>
            <a:r>
              <a:rPr lang="en-US" altLang="zh-TW"/>
              <a:t>px)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2532" name="Picture 7">
            <a:extLst>
              <a:ext uri="{FF2B5EF4-FFF2-40B4-BE49-F238E27FC236}">
                <a16:creationId xmlns:a16="http://schemas.microsoft.com/office/drawing/2014/main" id="{76F309F1-2242-4C06-A9E4-845567FC9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5" y="2184400"/>
            <a:ext cx="8853488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8">
            <a:extLst>
              <a:ext uri="{FF2B5EF4-FFF2-40B4-BE49-F238E27FC236}">
                <a16:creationId xmlns:a16="http://schemas.microsoft.com/office/drawing/2014/main" id="{8176D179-E715-4C57-A423-BBCC27E6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4127500"/>
            <a:ext cx="862012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9">
            <a:extLst>
              <a:ext uri="{FF2B5EF4-FFF2-40B4-BE49-F238E27FC236}">
                <a16:creationId xmlns:a16="http://schemas.microsoft.com/office/drawing/2014/main" id="{3353A2F7-A0C0-4B9E-9A6F-EABD14C60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4652963"/>
            <a:ext cx="86201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615CAF-D74E-4A6D-9991-C045D4F8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A74BF469-42B8-44CC-B269-C77EE848C47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變更 CSS 樣式</a:t>
            </a:r>
            <a:endParaRPr lang="zh-TW" altLang="en-US" sz="4400"/>
          </a:p>
        </p:txBody>
      </p:sp>
      <p:sp>
        <p:nvSpPr>
          <p:cNvPr id="23555" name="內容版面配置區 2">
            <a:extLst>
              <a:ext uri="{FF2B5EF4-FFF2-40B4-BE49-F238E27FC236}">
                <a16:creationId xmlns:a16="http://schemas.microsoft.com/office/drawing/2014/main" id="{411CD9C9-5FA6-4A62-AD40-33E771812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height()：與 width() 類似, 可查詢或設定元素的高度。</a:t>
            </a: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23556" name="Group 9">
            <a:extLst>
              <a:ext uri="{FF2B5EF4-FFF2-40B4-BE49-F238E27FC236}">
                <a16:creationId xmlns:a16="http://schemas.microsoft.com/office/drawing/2014/main" id="{BF29E981-2D77-48C9-8AF1-03347DDE4970}"/>
              </a:ext>
            </a:extLst>
          </p:cNvPr>
          <p:cNvGrpSpPr>
            <a:grpSpLocks/>
          </p:cNvGrpSpPr>
          <p:nvPr/>
        </p:nvGrpSpPr>
        <p:grpSpPr bwMode="auto">
          <a:xfrm>
            <a:off x="2495551" y="2565401"/>
            <a:ext cx="7248525" cy="3421063"/>
            <a:chOff x="612" y="1616"/>
            <a:chExt cx="4566" cy="2155"/>
          </a:xfrm>
        </p:grpSpPr>
        <p:pic>
          <p:nvPicPr>
            <p:cNvPr id="23557" name="Picture 7">
              <a:extLst>
                <a:ext uri="{FF2B5EF4-FFF2-40B4-BE49-F238E27FC236}">
                  <a16:creationId xmlns:a16="http://schemas.microsoft.com/office/drawing/2014/main" id="{EB349662-FBE2-407E-A2BA-AAD630246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616"/>
              <a:ext cx="4506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8" name="Picture 8">
              <a:extLst>
                <a:ext uri="{FF2B5EF4-FFF2-40B4-BE49-F238E27FC236}">
                  <a16:creationId xmlns:a16="http://schemas.microsoft.com/office/drawing/2014/main" id="{196EE700-7212-4030-8022-ACF3D4B127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2205"/>
              <a:ext cx="4566" cy="1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691D426-F7FC-4034-84BE-B55E10FF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3FCEDD2D-538C-4D90-B2B5-9095446C418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變更 CSS 樣式</a:t>
            </a:r>
            <a:endParaRPr lang="zh-TW" altLang="en-US" sz="4400"/>
          </a:p>
        </p:txBody>
      </p:sp>
      <p:sp>
        <p:nvSpPr>
          <p:cNvPr id="24579" name="內容版面配置區 2">
            <a:extLst>
              <a:ext uri="{FF2B5EF4-FFF2-40B4-BE49-F238E27FC236}">
                <a16:creationId xmlns:a16="http://schemas.microsoft.com/office/drawing/2014/main" id="{5377B41C-9813-4D36-98CC-51D9F8E3D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4580" name="Picture 7">
            <a:extLst>
              <a:ext uri="{FF2B5EF4-FFF2-40B4-BE49-F238E27FC236}">
                <a16:creationId xmlns:a16="http://schemas.microsoft.com/office/drawing/2014/main" id="{9EEC6E4A-835E-4676-B2D7-080CE32AF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9" y="1446213"/>
            <a:ext cx="89630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3B7E718-0D3C-447E-8850-C1148482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CBFB9883-79B8-4EFE-BE1A-F37C69995E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變更 CSS 樣式</a:t>
            </a:r>
            <a:endParaRPr lang="zh-TW" altLang="en-US" sz="4400"/>
          </a:p>
        </p:txBody>
      </p:sp>
      <p:sp>
        <p:nvSpPr>
          <p:cNvPr id="25603" name="內容版面配置區 2">
            <a:extLst>
              <a:ext uri="{FF2B5EF4-FFF2-40B4-BE49-F238E27FC236}">
                <a16:creationId xmlns:a16="http://schemas.microsoft.com/office/drawing/2014/main" id="{582D312D-4369-427C-A49B-759D531A0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F300874F-BEBF-4184-8462-EF44474BB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60526"/>
            <a:ext cx="8785225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F511C4-C4E6-46A7-8F92-B4CECC31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4FDBB12A-2CD6-4FFB-9672-7DFABAAF96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11-1 </a:t>
            </a:r>
            <a:r>
              <a:rPr lang="en-US" altLang="en-US" sz="4400"/>
              <a:t>jQuery 簡介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333D75-CD44-4585-9B0C-2C4ACCCC2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7172" name="Group 8">
            <a:extLst>
              <a:ext uri="{FF2B5EF4-FFF2-40B4-BE49-F238E27FC236}">
                <a16:creationId xmlns:a16="http://schemas.microsoft.com/office/drawing/2014/main" id="{EDB249E4-1659-40D7-B639-885C91A1ED13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1690688"/>
            <a:ext cx="8110538" cy="4232275"/>
            <a:chOff x="402" y="1135"/>
            <a:chExt cx="5109" cy="2666"/>
          </a:xfrm>
        </p:grpSpPr>
        <p:pic>
          <p:nvPicPr>
            <p:cNvPr id="7173" name="Picture 5">
              <a:extLst>
                <a:ext uri="{FF2B5EF4-FFF2-40B4-BE49-F238E27FC236}">
                  <a16:creationId xmlns:a16="http://schemas.microsoft.com/office/drawing/2014/main" id="{87127475-8341-4F7B-A6B3-B3750DFE1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" y="1135"/>
              <a:ext cx="4956" cy="2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AC523F53-1F97-4A7B-A90F-02198E9B4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3030"/>
              <a:ext cx="3221" cy="7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5" name="Picture 7">
              <a:extLst>
                <a:ext uri="{FF2B5EF4-FFF2-40B4-BE49-F238E27FC236}">
                  <a16:creationId xmlns:a16="http://schemas.microsoft.com/office/drawing/2014/main" id="{5BD06FF9-3ADD-4B3D-B1F4-EC0544258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5" y="2614"/>
              <a:ext cx="1316" cy="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5C6ED32-E7CF-4A92-A35A-2EA4FFDD6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612647CF-DF75-4214-B159-8505AC01611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變更 CSS 樣式</a:t>
            </a:r>
            <a:endParaRPr lang="zh-TW" altLang="en-US" sz="4400"/>
          </a:p>
        </p:txBody>
      </p:sp>
      <p:sp>
        <p:nvSpPr>
          <p:cNvPr id="26627" name="內容版面配置區 2">
            <a:extLst>
              <a:ext uri="{FF2B5EF4-FFF2-40B4-BE49-F238E27FC236}">
                <a16:creationId xmlns:a16="http://schemas.microsoft.com/office/drawing/2014/main" id="{35AF18ED-484D-4DFF-A936-7B6EE52E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26628" name="Group 7">
            <a:extLst>
              <a:ext uri="{FF2B5EF4-FFF2-40B4-BE49-F238E27FC236}">
                <a16:creationId xmlns:a16="http://schemas.microsoft.com/office/drawing/2014/main" id="{43A84AB3-7D5E-4B69-8F38-2AD9F4B29B3B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773238"/>
            <a:ext cx="7924800" cy="4083050"/>
            <a:chOff x="340" y="1117"/>
            <a:chExt cx="4992" cy="2572"/>
          </a:xfrm>
        </p:grpSpPr>
        <p:pic>
          <p:nvPicPr>
            <p:cNvPr id="26629" name="Picture 5">
              <a:extLst>
                <a:ext uri="{FF2B5EF4-FFF2-40B4-BE49-F238E27FC236}">
                  <a16:creationId xmlns:a16="http://schemas.microsoft.com/office/drawing/2014/main" id="{71FC0030-9D88-403F-986E-136ADDBE4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1117"/>
              <a:ext cx="3810" cy="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630" name="Picture 6">
              <a:extLst>
                <a:ext uri="{FF2B5EF4-FFF2-40B4-BE49-F238E27FC236}">
                  <a16:creationId xmlns:a16="http://schemas.microsoft.com/office/drawing/2014/main" id="{DA0179BD-22A5-4D34-B7B6-A13DB2DD2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979"/>
              <a:ext cx="4992" cy="1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9A0C9A-EFC1-4D60-9F37-E274A51D8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5CCA1E9C-490F-4852-ADFE-E92DC153237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語法：物件</a:t>
            </a:r>
            <a:endParaRPr lang="zh-TW" altLang="en-US" sz="4400"/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53118417-1437-447E-A9A7-DEC9B1AB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7652" name="Picture 7">
            <a:extLst>
              <a:ext uri="{FF2B5EF4-FFF2-40B4-BE49-F238E27FC236}">
                <a16:creationId xmlns:a16="http://schemas.microsoft.com/office/drawing/2014/main" id="{008B6D58-5409-406D-87D5-2DF6C727E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4" y="1573214"/>
            <a:ext cx="776287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4B4748-F986-4FF5-8A63-6C620A98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B574E717-99EA-4A6A-9551-2177B5A89BE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語法：物件</a:t>
            </a:r>
            <a:endParaRPr lang="zh-TW" altLang="en-US" sz="4400"/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84B159CC-03EF-4A85-8D4D-6F4CD8223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E16D2B85-AC8B-4C89-B679-0B98AF5DC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73214"/>
            <a:ext cx="876300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72187C-B213-44BC-BC71-92F22218F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7068FB5B-07FD-4A81-B0F8-CE8F16D85D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11-3 </a:t>
            </a:r>
            <a:r>
              <a:rPr lang="en-US" altLang="en-US" sz="4400"/>
              <a:t>使用 jQuery 處理事件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0F4921A-A7BA-42B7-9596-6CC4B591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9700" name="Picture 5">
            <a:extLst>
              <a:ext uri="{FF2B5EF4-FFF2-40B4-BE49-F238E27FC236}">
                <a16:creationId xmlns:a16="http://schemas.microsoft.com/office/drawing/2014/main" id="{2E2B8835-ACAD-4E8C-9F97-F01987D4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76" y="1628775"/>
            <a:ext cx="401002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8DCCE34-C4C4-4279-B0EF-98539295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860A0508-6493-4898-82C6-4C315FBA6F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11-3 </a:t>
            </a:r>
            <a:r>
              <a:rPr lang="en-US" altLang="en-US" sz="4400"/>
              <a:t>使用 jQuery 處理事件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255EDD-15B2-45B2-A5C6-3653D71BF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24" name="Picture 5">
            <a:extLst>
              <a:ext uri="{FF2B5EF4-FFF2-40B4-BE49-F238E27FC236}">
                <a16:creationId xmlns:a16="http://schemas.microsoft.com/office/drawing/2014/main" id="{C19950FF-2880-41CA-9FD0-C936C6E5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1628776"/>
            <a:ext cx="71913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D18E1FB-83AC-48FD-A88E-5D62FF4C9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96463FA6-0FF5-41B3-B603-3B9CF42D376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11-3 </a:t>
            </a:r>
            <a:r>
              <a:rPr lang="en-US" altLang="en-US" sz="4400"/>
              <a:t>使用 jQuery 處理事件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DB2E05F-5F67-4A9D-9E62-E0C4AD3B1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D7CB1A8E-B882-4559-A51F-FD3DDADD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2195513"/>
            <a:ext cx="8893175" cy="253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6BA226-5A55-4F04-BC54-83F9E03E6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A03E0654-6B85-403A-B76A-EBDB4F4A9D3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2E30061B-F538-40F4-9387-57C176F84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79093014-AFB7-4889-9BCC-AA5AA3DE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14550"/>
            <a:ext cx="67056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F01CDD-233C-4A0B-B141-771B03F24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0D2129C8-49A2-45C0-A848-8BA9643DCA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918030BA-D4AD-4A0D-BB70-97E004468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BC9D2CCA-803E-4C51-844A-16358F7A4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62250"/>
            <a:ext cx="78486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F492DF-6EA2-4D8D-B984-3D554B31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4E6437C3-A792-466D-9035-56A5130973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CB368351-C9D9-4EB0-BC52-C37984026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22086BD4-0D24-4890-9086-549CB556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635125"/>
            <a:ext cx="8550275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91A9E7C-317A-47F5-BD07-87EDE7F14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9CB94D86-BED5-44F5-B178-9E8FCD3746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DDFDBF8D-DB35-41AB-A70A-28796BE45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9923973C-12D8-471D-AF3F-D54A594A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1633539"/>
            <a:ext cx="87249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D84E9CF-691E-4B36-A3BD-03F72CB5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474C9A02-D750-45BB-A1C8-0887B087390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11-1 </a:t>
            </a:r>
            <a:r>
              <a:rPr lang="en-US" altLang="en-US" sz="4400"/>
              <a:t>jQuery 簡介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EA630F8-BA8C-4D9D-9FAD-B5515956C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196" name="Group 11">
            <a:extLst>
              <a:ext uri="{FF2B5EF4-FFF2-40B4-BE49-F238E27FC236}">
                <a16:creationId xmlns:a16="http://schemas.microsoft.com/office/drawing/2014/main" id="{FCBDBD73-9EB1-4BE3-AEFF-AB6D05CB9E71}"/>
              </a:ext>
            </a:extLst>
          </p:cNvPr>
          <p:cNvGrpSpPr>
            <a:grpSpLocks/>
          </p:cNvGrpSpPr>
          <p:nvPr/>
        </p:nvGrpSpPr>
        <p:grpSpPr bwMode="auto">
          <a:xfrm>
            <a:off x="2711450" y="1700214"/>
            <a:ext cx="6618288" cy="4681537"/>
            <a:chOff x="748" y="1071"/>
            <a:chExt cx="4169" cy="2949"/>
          </a:xfrm>
        </p:grpSpPr>
        <p:pic>
          <p:nvPicPr>
            <p:cNvPr id="8197" name="Picture 8">
              <a:extLst>
                <a:ext uri="{FF2B5EF4-FFF2-40B4-BE49-F238E27FC236}">
                  <a16:creationId xmlns:a16="http://schemas.microsoft.com/office/drawing/2014/main" id="{481C344E-3DBA-4A52-BFB2-9EDD71897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" y="1200"/>
              <a:ext cx="4074" cy="2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9">
              <a:extLst>
                <a:ext uri="{FF2B5EF4-FFF2-40B4-BE49-F238E27FC236}">
                  <a16:creationId xmlns:a16="http://schemas.microsoft.com/office/drawing/2014/main" id="{6F28C767-1990-4DD1-825D-194ACEC7D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3475"/>
              <a:ext cx="2177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9" name="Picture 10">
              <a:extLst>
                <a:ext uri="{FF2B5EF4-FFF2-40B4-BE49-F238E27FC236}">
                  <a16:creationId xmlns:a16="http://schemas.microsoft.com/office/drawing/2014/main" id="{2135B699-FF67-40B5-A197-32E69BA815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071"/>
              <a:ext cx="2141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9D9423-369B-43D9-BC17-1E5692C61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638B04F7-BF5A-4E08-97BB-D960A1321D4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609ECC51-D47C-4E0F-A993-5F8AE397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36868" name="Group 7">
            <a:extLst>
              <a:ext uri="{FF2B5EF4-FFF2-40B4-BE49-F238E27FC236}">
                <a16:creationId xmlns:a16="http://schemas.microsoft.com/office/drawing/2014/main" id="{8756DC45-DFAC-4D66-9AF7-1CB05BC618FC}"/>
              </a:ext>
            </a:extLst>
          </p:cNvPr>
          <p:cNvGrpSpPr>
            <a:grpSpLocks/>
          </p:cNvGrpSpPr>
          <p:nvPr/>
        </p:nvGrpSpPr>
        <p:grpSpPr bwMode="auto">
          <a:xfrm>
            <a:off x="1733550" y="1565276"/>
            <a:ext cx="8724900" cy="5248275"/>
            <a:chOff x="132" y="935"/>
            <a:chExt cx="5496" cy="3306"/>
          </a:xfrm>
        </p:grpSpPr>
        <p:pic>
          <p:nvPicPr>
            <p:cNvPr id="36869" name="Picture 5">
              <a:extLst>
                <a:ext uri="{FF2B5EF4-FFF2-40B4-BE49-F238E27FC236}">
                  <a16:creationId xmlns:a16="http://schemas.microsoft.com/office/drawing/2014/main" id="{8213AEC6-8E2E-45B0-BAFF-6B5F1A4C88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" y="935"/>
              <a:ext cx="5496" cy="2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70" name="Picture 6">
              <a:extLst>
                <a:ext uri="{FF2B5EF4-FFF2-40B4-BE49-F238E27FC236}">
                  <a16:creationId xmlns:a16="http://schemas.microsoft.com/office/drawing/2014/main" id="{6F396358-B51D-4988-9566-45AC2A42C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3203"/>
              <a:ext cx="5286" cy="1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B5A77E-372E-443F-BA4A-51A880E8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FDBA1C42-1C26-4397-AE96-B82C2BAE9F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7891" name="內容版面配置區 2">
            <a:extLst>
              <a:ext uri="{FF2B5EF4-FFF2-40B4-BE49-F238E27FC236}">
                <a16:creationId xmlns:a16="http://schemas.microsoft.com/office/drawing/2014/main" id="{2E152353-6E1B-4F49-A790-0F3A08E28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7892" name="Picture 6">
            <a:extLst>
              <a:ext uri="{FF2B5EF4-FFF2-40B4-BE49-F238E27FC236}">
                <a16:creationId xmlns:a16="http://schemas.microsoft.com/office/drawing/2014/main" id="{FBE99853-3C1C-4286-A0A5-5173F0365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9" y="1773239"/>
            <a:ext cx="839152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90DD3A3-FAE7-4B1C-A1E3-0DE3AB82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020D4B47-DDE4-419C-B108-A42A17A298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的 ready 事件</a:t>
            </a:r>
            <a:endParaRPr lang="zh-TW" altLang="en-US" sz="4400"/>
          </a:p>
        </p:txBody>
      </p:sp>
      <p:sp>
        <p:nvSpPr>
          <p:cNvPr id="38915" name="內容版面配置區 2">
            <a:extLst>
              <a:ext uri="{FF2B5EF4-FFF2-40B4-BE49-F238E27FC236}">
                <a16:creationId xmlns:a16="http://schemas.microsoft.com/office/drawing/2014/main" id="{F2BE7D29-DFA4-4713-9FCA-BCEA5511C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61F57691-5107-4F38-8BF1-770F16EC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4" y="1773238"/>
            <a:ext cx="6029325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82FF23E-983E-4169-A019-0F9E5E9F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C38E7B10-C9BD-4627-88B2-206AD3098B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</a:t>
            </a:r>
            <a:r>
              <a:rPr lang="en-US" altLang="zh-TW" sz="4400"/>
              <a:t>擴充選擇器：eq()、:lt()、:gt()</a:t>
            </a:r>
            <a:endParaRPr lang="zh-TW" altLang="en-US" sz="4400"/>
          </a:p>
        </p:txBody>
      </p:sp>
      <p:sp>
        <p:nvSpPr>
          <p:cNvPr id="39939" name="內容版面配置區 2">
            <a:extLst>
              <a:ext uri="{FF2B5EF4-FFF2-40B4-BE49-F238E27FC236}">
                <a16:creationId xmlns:a16="http://schemas.microsoft.com/office/drawing/2014/main" id="{9A2D8699-865F-493B-B614-E72B6D505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:eq() </a:t>
            </a:r>
            <a:r>
              <a:rPr lang="zh-TW" altLang="en-US"/>
              <a:t>是等於 </a:t>
            </a:r>
            <a:r>
              <a:rPr lang="en-US" altLang="zh-TW"/>
              <a:t>(equal) </a:t>
            </a:r>
            <a:r>
              <a:rPr lang="zh-TW" altLang="en-US"/>
              <a:t>的意思</a:t>
            </a:r>
            <a:r>
              <a:rPr lang="en-US" altLang="zh-TW"/>
              <a:t>, </a:t>
            </a:r>
            <a:r>
              <a:rPr lang="zh-TW" altLang="en-US"/>
              <a:t>表示選擇</a:t>
            </a:r>
            <a:r>
              <a:rPr lang="en-US" altLang="zh-TW"/>
              <a:t>『</a:t>
            </a:r>
            <a:r>
              <a:rPr lang="zh-TW" altLang="en-US"/>
              <a:t>等於指定索引</a:t>
            </a:r>
            <a:r>
              <a:rPr lang="en-US" altLang="zh-TW"/>
              <a:t>』</a:t>
            </a:r>
            <a:r>
              <a:rPr lang="zh-TW" altLang="en-US"/>
              <a:t>的物件。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 </a:t>
            </a:r>
            <a:r>
              <a:rPr lang="en-US" altLang="zh-TW"/>
              <a:t>:lt()  </a:t>
            </a:r>
            <a:r>
              <a:rPr lang="zh-TW" altLang="en-US"/>
              <a:t>是小於  </a:t>
            </a:r>
            <a:r>
              <a:rPr lang="en-US" altLang="zh-TW"/>
              <a:t>(less  than)  </a:t>
            </a:r>
            <a:r>
              <a:rPr lang="zh-TW" altLang="en-US"/>
              <a:t>的意思</a:t>
            </a:r>
            <a:r>
              <a:rPr lang="en-US" altLang="zh-TW"/>
              <a:t>,  </a:t>
            </a:r>
            <a:r>
              <a:rPr lang="zh-TW" altLang="en-US"/>
              <a:t>表示選擇</a:t>
            </a:r>
            <a:r>
              <a:rPr lang="en-US" altLang="zh-TW"/>
              <a:t>『</a:t>
            </a:r>
            <a:r>
              <a:rPr lang="zh-TW" altLang="en-US"/>
              <a:t>小於指定索引</a:t>
            </a:r>
            <a:r>
              <a:rPr lang="en-US" altLang="zh-TW"/>
              <a:t>』</a:t>
            </a:r>
            <a:r>
              <a:rPr lang="zh-TW" altLang="en-US"/>
              <a:t>的物件。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 </a:t>
            </a:r>
            <a:r>
              <a:rPr lang="en-US" altLang="zh-TW"/>
              <a:t>:gt() </a:t>
            </a:r>
            <a:r>
              <a:rPr lang="zh-TW" altLang="en-US"/>
              <a:t>是大於 </a:t>
            </a:r>
            <a:r>
              <a:rPr lang="en-US" altLang="zh-TW"/>
              <a:t>(greater than) </a:t>
            </a:r>
            <a:r>
              <a:rPr lang="zh-TW" altLang="en-US"/>
              <a:t>的意思</a:t>
            </a:r>
          </a:p>
          <a:p>
            <a:pPr eaLnBrk="1" hangingPunct="1">
              <a:buClr>
                <a:srgbClr val="00B0F0"/>
              </a:buClr>
            </a:pPr>
            <a:endParaRPr lang="en-US" altLang="zh-TW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2BE98A0-8341-4584-BD40-AE4886F3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7132489F-AA69-4651-9F6B-2629DF69F4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40963" name="內容版面配置區 2">
            <a:extLst>
              <a:ext uri="{FF2B5EF4-FFF2-40B4-BE49-F238E27FC236}">
                <a16:creationId xmlns:a16="http://schemas.microsoft.com/office/drawing/2014/main" id="{BBEDC1C5-9BBA-4D0A-95FD-3FEC0457E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切換顯示的特效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hide()</a:t>
            </a:r>
            <a:r>
              <a:rPr lang="zh-TW" altLang="en-US"/>
              <a:t>：立即隱藏元素物件。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show()</a:t>
            </a:r>
            <a:r>
              <a:rPr lang="zh-TW" altLang="en-US"/>
              <a:t>：立即顯示元素物件。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toggle()</a:t>
            </a:r>
            <a:r>
              <a:rPr lang="zh-TW" altLang="en-US"/>
              <a:t>：依目前狀態切換顯示或隱藏。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fadeIn()</a:t>
            </a:r>
            <a:r>
              <a:rPr lang="zh-TW" altLang="en-US"/>
              <a:t>：淡入效果</a:t>
            </a:r>
            <a:r>
              <a:rPr lang="en-US" altLang="zh-TW"/>
              <a:t>, </a:t>
            </a:r>
            <a:r>
              <a:rPr lang="zh-TW" altLang="en-US"/>
              <a:t>讓元素由看不到</a:t>
            </a:r>
            <a:r>
              <a:rPr lang="en-US" altLang="zh-TW"/>
              <a:t>, </a:t>
            </a:r>
            <a:r>
              <a:rPr lang="zh-TW" altLang="en-US"/>
              <a:t>漸漸變成清楚地顯示在網頁中。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fadeOut()</a:t>
            </a:r>
            <a:r>
              <a:rPr lang="zh-TW" altLang="en-US"/>
              <a:t>：淡出效果</a:t>
            </a:r>
            <a:r>
              <a:rPr lang="en-US" altLang="zh-TW"/>
              <a:t>, </a:t>
            </a:r>
            <a:r>
              <a:rPr lang="zh-TW" altLang="en-US"/>
              <a:t>可用的參數同 </a:t>
            </a:r>
            <a:r>
              <a:rPr lang="en-US" altLang="zh-TW"/>
              <a:t>fadeIn()</a:t>
            </a:r>
            <a:r>
              <a:rPr lang="zh-TW" altLang="en-US"/>
              <a:t>。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slideDown()</a:t>
            </a:r>
            <a:r>
              <a:rPr lang="zh-TW" altLang="en-US"/>
              <a:t>：讓元素以由上往下滑動的方式進入或移出畫面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slideUp()</a:t>
            </a:r>
            <a:r>
              <a:rPr lang="zh-TW" altLang="en-US"/>
              <a:t>：讓元素以由下往上滑動的方式進入或移出畫面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F422AD-EF9D-4060-892A-73C892A2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B2ADBA7C-B66F-4FD3-A19D-E1ED581D40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3AAF4C4-6FA6-4F04-8FED-9B0BB89A7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C226C9E0-C73D-4883-9FAC-8DBD95CFA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917701"/>
            <a:ext cx="8982075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900D139-C9FE-49DF-9E2F-99B235726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1B9266E0-24B9-4F21-82E2-F858234639B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70A9A4A-C180-4318-85DA-E5DBEBACE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9C1DD8EF-2EDE-4953-8A6D-40518303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565276"/>
            <a:ext cx="84201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6CE7BF-F053-4C48-B86C-36C96C353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F7383E64-DF31-41A2-A99B-62EC33E984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E0E677-8CE8-44E0-953D-87246B1B0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5C0B59A4-A42E-4271-9358-9CDD9177E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9" y="1503363"/>
            <a:ext cx="8429625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DCD905-4F22-4027-A32C-99DD0DAB6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0E48A5B5-A750-41D8-A256-ACBB2DEA32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2F4E34A-CAC7-43D6-B41F-357C6010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10D791B0-D716-4045-BC11-2B387688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628776"/>
            <a:ext cx="7067550" cy="454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7DD292-C925-4406-AB8B-4672A2D2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8A1093E7-CCF9-4ADF-BA51-1168B59471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8249FE1-E456-4D75-A75D-C796F2804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BFBF4DD1-737F-46AB-9E36-2CCC6C42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9" y="2038350"/>
            <a:ext cx="858202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4E3C21-3E72-4DA7-AEA8-D6A1F340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27622-216E-48C0-A2BF-07C740B0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r>
              <a:rPr lang="zh-TW" altLang="en-US" dirty="0"/>
              <a:t>函數庫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F6538-365F-458C-9F1F-7691C776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高效率和簡潔的</a:t>
            </a:r>
            <a:r>
              <a:rPr lang="en-US" altLang="zh-TW" dirty="0"/>
              <a:t>JavaScript</a:t>
            </a:r>
            <a:r>
              <a:rPr lang="zh-TW" altLang="en-US" dirty="0"/>
              <a:t>函數庫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強調</a:t>
            </a:r>
            <a:r>
              <a:rPr lang="en-US" altLang="zh-TW" dirty="0"/>
              <a:t>JavaScript</a:t>
            </a:r>
            <a:r>
              <a:rPr lang="zh-TW" altLang="en-US" dirty="0"/>
              <a:t>與</a:t>
            </a:r>
            <a:r>
              <a:rPr lang="en-US" altLang="zh-TW" dirty="0"/>
              <a:t>HTML</a:t>
            </a:r>
            <a:r>
              <a:rPr lang="zh-TW" altLang="en-US" dirty="0"/>
              <a:t>之間的交互作用</a:t>
            </a:r>
            <a:endParaRPr lang="en-US" altLang="zh-TW" dirty="0"/>
          </a:p>
          <a:p>
            <a:pPr lvl="1"/>
            <a:r>
              <a:rPr lang="zh-TW" altLang="en-US" dirty="0"/>
              <a:t>簡化</a:t>
            </a:r>
            <a:endParaRPr lang="en-US" altLang="zh-TW" dirty="0"/>
          </a:p>
          <a:p>
            <a:pPr lvl="2"/>
            <a:r>
              <a:rPr lang="en-US" altLang="zh-TW" dirty="0"/>
              <a:t>HTML</a:t>
            </a:r>
            <a:r>
              <a:rPr lang="zh-TW" altLang="en-US" dirty="0"/>
              <a:t>網頁元素的走訪</a:t>
            </a:r>
            <a:endParaRPr lang="en-US" altLang="zh-TW" dirty="0"/>
          </a:p>
          <a:p>
            <a:pPr lvl="2"/>
            <a:r>
              <a:rPr lang="zh-TW" altLang="en-US" dirty="0">
                <a:ea typeface="新細明體" panose="02020500000000000000" pitchFamily="18" charset="-120"/>
              </a:rPr>
              <a:t>事件處理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2"/>
            <a:r>
              <a:rPr lang="zh-TW" altLang="en-US" dirty="0">
                <a:ea typeface="新細明體" panose="02020500000000000000" pitchFamily="18" charset="-120"/>
              </a:rPr>
              <a:t>動畫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2"/>
            <a:r>
              <a:rPr lang="zh-TW" altLang="en-US" dirty="0">
                <a:ea typeface="新細明體" panose="02020500000000000000" pitchFamily="18" charset="-120"/>
              </a:rPr>
              <a:t>支援</a:t>
            </a:r>
            <a:r>
              <a:rPr lang="en-US" altLang="zh-TW" dirty="0">
                <a:ea typeface="新細明體" panose="02020500000000000000" pitchFamily="18" charset="-120"/>
              </a:rPr>
              <a:t>Ajax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5802C-4B12-4368-B79E-42BE1D02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958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96B53967-1C44-4F70-95CC-7B121180AF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F05C64C-CE31-4DC8-9F67-B9067530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5EC24FE3-E441-4FBA-8869-110F91518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562101"/>
            <a:ext cx="66484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EE35CF4-C610-454E-8332-84593636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E2BB8394-7332-400E-A600-1A1194A7468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11-4 </a:t>
            </a:r>
            <a:r>
              <a:rPr lang="en-US" altLang="en-US" sz="4400"/>
              <a:t>使用 jQuery </a:t>
            </a:r>
            <a:r>
              <a:rPr lang="zh-TW" altLang="en-US" sz="4400"/>
              <a:t>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180E5B6-190E-4BA3-B6C3-0CCDB7D37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2A099897-3E7A-48EC-A906-D43ACF68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506538"/>
            <a:ext cx="6121400" cy="509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ACA5F76-37D8-4F28-AA8C-BB5FDE7D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A552DEFD-77A0-46EC-BBE1-3AC25E9A83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514C331-AA80-4F11-8D56-9ED035FEB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E81F1C85-9C59-4EAA-8ABE-623AA504C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4" y="2614614"/>
            <a:ext cx="62769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EE53190-B27F-4856-981A-D4485A32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FB151B2C-50D5-498C-9435-58336073A8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C15D401-AF97-4F92-B5ED-2B804497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EF5E9442-B36B-4887-8393-DD293279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4" y="2762250"/>
            <a:ext cx="8105775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381A44-2392-47CE-A381-A5B8D762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7F55262F-8383-4CCA-A6E4-08BD4D9AC2F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5885DC-D190-46B5-8C0C-E0F9A7C11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44500227-123D-4490-A69D-F8016A8D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484313"/>
            <a:ext cx="61928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F83324-AE7D-48E3-8FA7-1C49C4EF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FDDA6C21-2495-4F71-9EB6-E86A6448F4F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B78A6A3-44D0-419F-AB68-402A57B50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5F5A40DC-CA89-45FA-AD45-04BFD2E59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11314"/>
            <a:ext cx="8534400" cy="441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3441690-6C77-4BA9-9002-85DFF57D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CD5EE4AD-016A-43E0-A62E-D6CCFD9FCE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80CEA0A-1C48-4B5E-A5E5-ED53DFD3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3252" name="Group 8">
            <a:extLst>
              <a:ext uri="{FF2B5EF4-FFF2-40B4-BE49-F238E27FC236}">
                <a16:creationId xmlns:a16="http://schemas.microsoft.com/office/drawing/2014/main" id="{39DF0D85-975D-4456-9B7E-ECBCAE4C7538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1773239"/>
            <a:ext cx="7896225" cy="4319587"/>
            <a:chOff x="295" y="1117"/>
            <a:chExt cx="4974" cy="2721"/>
          </a:xfrm>
        </p:grpSpPr>
        <p:pic>
          <p:nvPicPr>
            <p:cNvPr id="53253" name="Picture 5">
              <a:extLst>
                <a:ext uri="{FF2B5EF4-FFF2-40B4-BE49-F238E27FC236}">
                  <a16:creationId xmlns:a16="http://schemas.microsoft.com/office/drawing/2014/main" id="{97F6D831-7328-4137-B4C0-3F76D56B0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117"/>
              <a:ext cx="4890" cy="18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254" name="Picture 7">
              <a:extLst>
                <a:ext uri="{FF2B5EF4-FFF2-40B4-BE49-F238E27FC236}">
                  <a16:creationId xmlns:a16="http://schemas.microsoft.com/office/drawing/2014/main" id="{5FDD550D-7993-4560-A7FD-CCAC0193E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3022"/>
              <a:ext cx="4974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5F32FE-3581-4781-8902-8EFB584B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470D4F86-50FE-42F3-A09E-A8ADA74060B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9F2292E-FEA2-4423-830D-BB7B4BA20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8">
            <a:extLst>
              <a:ext uri="{FF2B5EF4-FFF2-40B4-BE49-F238E27FC236}">
                <a16:creationId xmlns:a16="http://schemas.microsoft.com/office/drawing/2014/main" id="{51CFAF6C-48AA-4135-873E-F5FF611E1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1557339"/>
            <a:ext cx="79057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7701F4-8F8E-488D-9101-9D0748F0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96453942-D8B9-47C7-BD6E-0E4FE762F8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3FDADA-5769-4AAC-868E-94C97152B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B328C46B-720D-42E9-A73B-0AAD435E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1484313"/>
            <a:ext cx="7905750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788683C-8E06-4217-918A-1055095A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01E37ACA-290D-4690-9413-7F08DD2210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4E1DDB7-8C32-47E5-9591-6AE1D35A1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6324" name="Group 8">
            <a:extLst>
              <a:ext uri="{FF2B5EF4-FFF2-40B4-BE49-F238E27FC236}">
                <a16:creationId xmlns:a16="http://schemas.microsoft.com/office/drawing/2014/main" id="{B6B2967F-E32F-4F72-8169-0058E85A5AF5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484313"/>
            <a:ext cx="7658100" cy="4906962"/>
            <a:chOff x="340" y="935"/>
            <a:chExt cx="4824" cy="3091"/>
          </a:xfrm>
        </p:grpSpPr>
        <p:pic>
          <p:nvPicPr>
            <p:cNvPr id="56325" name="Picture 5">
              <a:extLst>
                <a:ext uri="{FF2B5EF4-FFF2-40B4-BE49-F238E27FC236}">
                  <a16:creationId xmlns:a16="http://schemas.microsoft.com/office/drawing/2014/main" id="{885BC26B-1FAB-486C-B147-6866174CAF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935"/>
              <a:ext cx="4818" cy="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326" name="Picture 7">
              <a:extLst>
                <a:ext uri="{FF2B5EF4-FFF2-40B4-BE49-F238E27FC236}">
                  <a16:creationId xmlns:a16="http://schemas.microsoft.com/office/drawing/2014/main" id="{CE2E0D55-F048-4C8C-9E63-73306E94B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752"/>
              <a:ext cx="4824" cy="2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BDD870-0892-4C2E-BCF5-B8215D3A5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227622-216E-48C0-A2BF-07C740B0A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r>
              <a:rPr lang="zh-TW" altLang="en-US" dirty="0"/>
              <a:t>函數庫</a:t>
            </a:r>
            <a:r>
              <a:rPr lang="en-US" altLang="zh-TW" dirty="0"/>
              <a:t>-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4F6538-365F-458C-9F1F-7691C776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彈性方式</a:t>
            </a:r>
            <a:endParaRPr lang="en-US" altLang="zh-TW" dirty="0"/>
          </a:p>
          <a:p>
            <a:pPr lvl="1"/>
            <a:r>
              <a:rPr lang="zh-TW" altLang="en-US" dirty="0"/>
              <a:t>最少程式碼來建立動態網頁內容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In short</a:t>
            </a:r>
          </a:p>
          <a:p>
            <a:pPr lvl="1"/>
            <a:r>
              <a:rPr lang="en-US" altLang="zh-TW" dirty="0"/>
              <a:t>JavaScript</a:t>
            </a:r>
            <a:r>
              <a:rPr lang="zh-TW" altLang="en-US" dirty="0"/>
              <a:t>和</a:t>
            </a:r>
            <a:r>
              <a:rPr lang="en-US" altLang="zh-TW" dirty="0"/>
              <a:t>HTML</a:t>
            </a:r>
            <a:r>
              <a:rPr lang="zh-TW" altLang="en-US" dirty="0"/>
              <a:t>之上再新增一層程式介面，可以讓程式開發者使用簡潔的程式碼來處理網頁內容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65802C-4B12-4368-B79E-42BE1D02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3040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7A95C413-6AFC-45C5-B05B-D14476823C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9D5A22D-1455-4C05-B1FD-B9671A92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7348" name="Picture 7">
            <a:extLst>
              <a:ext uri="{FF2B5EF4-FFF2-40B4-BE49-F238E27FC236}">
                <a16:creationId xmlns:a16="http://schemas.microsoft.com/office/drawing/2014/main" id="{BC26F2CD-2560-4590-B702-42F0A1FD4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9" y="1628775"/>
            <a:ext cx="78200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D92FA8-D726-41E0-9BB3-69B280F7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3B94D806-3477-4610-9B87-4F3E315A4C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9DE2367-12EA-4B1D-B174-01800C2F6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8F5BEC08-D4A1-43E7-922B-062F4A584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9" y="1643064"/>
            <a:ext cx="8696325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9352F4-6EF8-4585-B6AA-83F871BC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1A8A20BC-406B-4BED-B5BD-1B1CE2D2B9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1C58BDE-9E2A-4157-9B3F-19ED94CEC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9396" name="Group 7">
            <a:extLst>
              <a:ext uri="{FF2B5EF4-FFF2-40B4-BE49-F238E27FC236}">
                <a16:creationId xmlns:a16="http://schemas.microsoft.com/office/drawing/2014/main" id="{5371E283-F058-4212-B8E4-B26ECDFFFA4A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557338"/>
            <a:ext cx="8153400" cy="4965700"/>
            <a:chOff x="295" y="981"/>
            <a:chExt cx="5136" cy="3128"/>
          </a:xfrm>
        </p:grpSpPr>
        <p:pic>
          <p:nvPicPr>
            <p:cNvPr id="59397" name="Picture 5">
              <a:extLst>
                <a:ext uri="{FF2B5EF4-FFF2-40B4-BE49-F238E27FC236}">
                  <a16:creationId xmlns:a16="http://schemas.microsoft.com/office/drawing/2014/main" id="{D8D3EF6C-044B-4DA9-A9C3-041AE8D3B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981"/>
              <a:ext cx="5136" cy="1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398" name="Picture 6">
              <a:extLst>
                <a:ext uri="{FF2B5EF4-FFF2-40B4-BE49-F238E27FC236}">
                  <a16:creationId xmlns:a16="http://schemas.microsoft.com/office/drawing/2014/main" id="{3ED093EA-37F0-4EDD-9EE0-62BDB26AA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" y="2795"/>
              <a:ext cx="2862" cy="13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AB27778-7B3B-47F3-8522-FC12AFB5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547F2C52-A4A0-43BB-81DE-FF7F5B66A3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動畫特效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7DD77C0-6CDC-4E97-80A9-461EDF33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20" name="Picture 7">
            <a:extLst>
              <a:ext uri="{FF2B5EF4-FFF2-40B4-BE49-F238E27FC236}">
                <a16:creationId xmlns:a16="http://schemas.microsoft.com/office/drawing/2014/main" id="{EAAFA357-CBA5-49E7-9E70-2FE5D58B1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919414"/>
            <a:ext cx="73533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547EC5-2F59-40BB-B9D2-4AE981EF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5DC67-910A-4B05-918E-DDD29709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JavaScript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A6AF2A-CFD3-48D0-9EFD-8B7EFD04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  <p:pic>
        <p:nvPicPr>
          <p:cNvPr id="5" name="Picture 6" descr="Ch15-1-1-01">
            <a:extLst>
              <a:ext uri="{FF2B5EF4-FFF2-40B4-BE49-F238E27FC236}">
                <a16:creationId xmlns:a16="http://schemas.microsoft.com/office/drawing/2014/main" id="{072CD20C-438A-4264-9A44-A0F832F38F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64" y="2466236"/>
            <a:ext cx="6412969" cy="243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1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444F7C-E57F-40A0-B350-9FE0D9AC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jQuery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BB7D9A-E348-4B0C-9AC2-C7A0E49B4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JavaScript</a:t>
            </a:r>
            <a:r>
              <a:rPr lang="zh-TW" altLang="en-US" dirty="0"/>
              <a:t>語言需要</a:t>
            </a:r>
            <a:r>
              <a:rPr lang="en-US" altLang="zh-TW" dirty="0"/>
              <a:t>10</a:t>
            </a:r>
            <a:r>
              <a:rPr lang="zh-TW" altLang="en-US" dirty="0"/>
              <a:t>幾行程式碼來建立此效果；</a:t>
            </a:r>
            <a:r>
              <a:rPr lang="en-US" altLang="zh-TW" dirty="0"/>
              <a:t>jQuery</a:t>
            </a:r>
            <a:r>
              <a:rPr lang="zh-TW" altLang="en-US" dirty="0"/>
              <a:t>只需一行程式碼就可以建立表格的斑馬紋效果，如下所示：</a:t>
            </a:r>
          </a:p>
          <a:p>
            <a:endParaRPr lang="en-US" altLang="zh-TW" dirty="0"/>
          </a:p>
          <a:p>
            <a:r>
              <a:rPr lang="en-US" altLang="zh-TW" dirty="0"/>
              <a:t>$("table </a:t>
            </a:r>
            <a:r>
              <a:rPr lang="en-US" altLang="zh-TW" dirty="0" err="1"/>
              <a:t>tr:nth-child</a:t>
            </a:r>
            <a:r>
              <a:rPr lang="en-US" altLang="zh-TW" dirty="0"/>
              <a:t>(even)").</a:t>
            </a:r>
            <a:r>
              <a:rPr lang="en-US" altLang="zh-TW" dirty="0" err="1"/>
              <a:t>addClass</a:t>
            </a:r>
            <a:r>
              <a:rPr lang="en-US" altLang="zh-TW" dirty="0"/>
              <a:t>("zebra");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E5BF65-8A3A-4529-A088-2FEDED5EA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287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5D940369-0E98-46C1-B2EC-8C333469626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jQuery 前置工作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550B64B-AF4A-4944-8CE8-E5D87F3A8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F8B39F31-B892-45B7-A3C2-7A107AE4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89" y="1819275"/>
            <a:ext cx="873442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EC44F4E-AB15-475F-8092-411AD1D0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1130</Words>
  <Application>Microsoft Office PowerPoint</Application>
  <PresentationFormat>寬螢幕</PresentationFormat>
  <Paragraphs>374</Paragraphs>
  <Slides>63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9" baseType="lpstr">
      <vt:lpstr>微軟正黑體</vt:lpstr>
      <vt:lpstr>新細明體</vt:lpstr>
      <vt:lpstr>Aparajita</vt:lpstr>
      <vt:lpstr>Arial</vt:lpstr>
      <vt:lpstr>Calibri</vt:lpstr>
      <vt:lpstr>Office 佈景主題</vt:lpstr>
      <vt:lpstr>PowerPoint 簡報</vt:lpstr>
      <vt:lpstr>11-1 jQuery 簡介</vt:lpstr>
      <vt:lpstr>11-1 jQuery 簡介</vt:lpstr>
      <vt:lpstr>11-1 jQuery 簡介</vt:lpstr>
      <vt:lpstr>jQuery函數庫</vt:lpstr>
      <vt:lpstr>jQuery函數庫-簡介</vt:lpstr>
      <vt:lpstr>JavaScript</vt:lpstr>
      <vt:lpstr>jQuery</vt:lpstr>
      <vt:lpstr>使用 jQuery 前置工作</vt:lpstr>
      <vt:lpstr>下載與安裝jQuery函數庫-下載</vt:lpstr>
      <vt:lpstr>jQuery 的版本</vt:lpstr>
      <vt:lpstr>jQuery 的版本</vt:lpstr>
      <vt:lpstr>11-2 jQuery 基本用法</vt:lpstr>
      <vt:lpstr>基本語法</vt:lpstr>
      <vt:lpstr>同時選擇多種不同類型的元素</vt:lpstr>
      <vt:lpstr>使用 jQuery 變更網頁內容</vt:lpstr>
      <vt:lpstr>使用 jQuery 變更網頁內容</vt:lpstr>
      <vt:lpstr>使用 jQuery 變更網頁內容</vt:lpstr>
      <vt:lpstr>使用 jQuery 變更網頁內容</vt:lpstr>
      <vt:lpstr>使用 jQuery 變更網頁內容</vt:lpstr>
      <vt:lpstr>使用 jQuery 變更網頁內容</vt:lpstr>
      <vt:lpstr>使用 jQuery 變更網頁內容</vt:lpstr>
      <vt:lpstr>使用 jQuery 變更網頁內容</vt:lpstr>
      <vt:lpstr>jQuery 物件與 DOM 物件內容</vt:lpstr>
      <vt:lpstr>程式結構-串聯（Chaining）</vt:lpstr>
      <vt:lpstr>使用 jQuery 變更 CSS 樣式</vt:lpstr>
      <vt:lpstr>使用 jQuery 變更 CSS 樣式</vt:lpstr>
      <vt:lpstr>使用 jQuery 變更 CSS 樣式</vt:lpstr>
      <vt:lpstr>使用 jQuery 變更 CSS 樣式</vt:lpstr>
      <vt:lpstr>使用 jQuery 變更 CSS 樣式</vt:lpstr>
      <vt:lpstr>JavaScript 語法：物件</vt:lpstr>
      <vt:lpstr>JavaScript 語法：物件</vt:lpstr>
      <vt:lpstr>11-3 使用 jQuery 處理事件</vt:lpstr>
      <vt:lpstr>11-3 使用 jQuery 處理事件</vt:lpstr>
      <vt:lpstr>11-3 使用 jQuery 處理事件</vt:lpstr>
      <vt:lpstr>JavaScript 的 ready 事件</vt:lpstr>
      <vt:lpstr>JavaScript 的 ready 事件</vt:lpstr>
      <vt:lpstr>JavaScript 的 ready 事件</vt:lpstr>
      <vt:lpstr>JavaScript 的 ready 事件</vt:lpstr>
      <vt:lpstr>JavaScript 的 ready 事件</vt:lpstr>
      <vt:lpstr>JavaScript 的 ready 事件</vt:lpstr>
      <vt:lpstr>JavaScript 的 ready 事件</vt:lpstr>
      <vt:lpstr>JavaScript 擴充選擇器：eq()、:lt()、:gt()</vt:lpstr>
      <vt:lpstr>11-4 使用 jQuery 特效</vt:lpstr>
      <vt:lpstr>11-4 使用 jQuery 特效</vt:lpstr>
      <vt:lpstr>11-4 使用 jQuery 特效</vt:lpstr>
      <vt:lpstr>11-4 使用 jQuery 特效</vt:lpstr>
      <vt:lpstr>11-4 使用 jQuery 特效</vt:lpstr>
      <vt:lpstr>11-4 使用 jQuery 特效</vt:lpstr>
      <vt:lpstr>11-4 使用 jQuery 特效</vt:lpstr>
      <vt:lpstr>11-4 使用 jQuery 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  <vt:lpstr>動畫特效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Jeff_NCKU</cp:lastModifiedBy>
  <cp:revision>134</cp:revision>
  <dcterms:created xsi:type="dcterms:W3CDTF">2020-08-06T11:30:33Z</dcterms:created>
  <dcterms:modified xsi:type="dcterms:W3CDTF">2020-11-23T09:27:12Z</dcterms:modified>
</cp:coreProperties>
</file>